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87" r:id="rId4"/>
    <p:sldId id="288" r:id="rId5"/>
    <p:sldId id="289" r:id="rId6"/>
    <p:sldId id="300" r:id="rId7"/>
    <p:sldId id="290" r:id="rId8"/>
    <p:sldId id="291" r:id="rId9"/>
    <p:sldId id="292" r:id="rId10"/>
    <p:sldId id="301" r:id="rId11"/>
    <p:sldId id="302" r:id="rId12"/>
    <p:sldId id="303" r:id="rId13"/>
    <p:sldId id="304" r:id="rId14"/>
    <p:sldId id="305" r:id="rId15"/>
    <p:sldId id="293" r:id="rId16"/>
    <p:sldId id="294" r:id="rId17"/>
    <p:sldId id="295" r:id="rId18"/>
    <p:sldId id="306" r:id="rId19"/>
    <p:sldId id="307" r:id="rId20"/>
    <p:sldId id="296" r:id="rId21"/>
    <p:sldId id="308" r:id="rId22"/>
    <p:sldId id="309" r:id="rId23"/>
    <p:sldId id="310" r:id="rId24"/>
    <p:sldId id="311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F18"/>
    <a:srgbClr val="9900FF"/>
    <a:srgbClr val="0000FF"/>
    <a:srgbClr val="B50900"/>
    <a:srgbClr val="333398"/>
    <a:srgbClr val="000063"/>
    <a:srgbClr val="FAEFF6"/>
    <a:srgbClr val="FCEAE6"/>
    <a:srgbClr val="FFEAE6"/>
    <a:srgbClr val="FFD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>
      <p:cViewPr varScale="1">
        <p:scale>
          <a:sx n="117" d="100"/>
          <a:sy n="117" d="100"/>
        </p:scale>
        <p:origin x="-240" y="-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4DB847-A7C6-423F-B771-46A6092732E3}" type="datetimeFigureOut">
              <a:rPr lang="en-US"/>
              <a:pPr>
                <a:defRPr/>
              </a:pPr>
              <a:t>6/10/2019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C56A9-71FA-49A8-A49B-73E0C4B6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31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mailto:attafynn@uta.edu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609600" y="762000"/>
            <a:ext cx="10972800" cy="1828800"/>
          </a:xfrm>
          <a:prstGeom prst="roundRect">
            <a:avLst/>
          </a:prstGeom>
          <a:solidFill>
            <a:srgbClr val="3333B2">
              <a:alpha val="91000"/>
            </a:srgbClr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8752" y="6488114"/>
            <a:ext cx="3956049" cy="369887"/>
          </a:xfrm>
          <a:prstGeom prst="rect">
            <a:avLst/>
          </a:prstGeom>
          <a:solidFill>
            <a:srgbClr val="00005D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Raymond Atta-Fynn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838200"/>
            <a:ext cx="10363200" cy="83820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1828800"/>
            <a:ext cx="8534400" cy="533400"/>
          </a:xfrm>
        </p:spPr>
        <p:txBody>
          <a:bodyPr/>
          <a:lstStyle>
            <a:lvl1pPr marL="0" indent="0" algn="ctr">
              <a:buNone/>
              <a:defRPr sz="40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92876"/>
            <a:ext cx="1428751" cy="365125"/>
          </a:xfrm>
          <a:solidFill>
            <a:srgbClr val="3333CC"/>
          </a:solidFill>
        </p:spPr>
        <p:txBody>
          <a:bodyPr/>
          <a:lstStyle>
            <a:lvl1pPr algn="ctr">
              <a:defRPr sz="1600" baseline="0" smtClean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4800" y="6492876"/>
            <a:ext cx="5283200" cy="365125"/>
          </a:xfrm>
          <a:solidFill>
            <a:srgbClr val="3333CC"/>
          </a:solidFill>
        </p:spPr>
        <p:txBody>
          <a:bodyPr/>
          <a:lstStyle>
            <a:lvl1pPr algn="ctr">
              <a:defRPr sz="1800" baseline="0" smtClean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492876"/>
            <a:ext cx="1524000" cy="365125"/>
          </a:xfrm>
          <a:solidFill>
            <a:srgbClr val="3333B2"/>
          </a:solidFill>
        </p:spPr>
        <p:txBody>
          <a:bodyPr/>
          <a:lstStyle>
            <a:lvl1pPr>
              <a:defRPr sz="1800" baseline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3B360604-074C-4EB2-BFE5-4807CB7BAD1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20800" y="3036887"/>
            <a:ext cx="94488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kern="1200" baseline="0">
                <a:solidFill>
                  <a:schemeClr val="bg1"/>
                </a:solidFill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Raymond Atta-Fynn (University of Texas, Arlington)</a:t>
            </a:r>
          </a:p>
          <a:p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NSF Summer School on Disordered Materials Modeling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Summer 2019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u="none" dirty="0">
                <a:solidFill>
                  <a:srgbClr val="3333FF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attafynn@uta.edu</a:t>
            </a:r>
            <a:endParaRPr lang="en-US" sz="2400" u="none" dirty="0">
              <a:solidFill>
                <a:srgbClr val="3333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Poor man’s introduction to Python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A575-3527-424C-A005-428A5216F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Poor man’s introduction to Python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EB02-20BD-4C4F-B59A-1CA3F89D9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6800"/>
            <a:ext cx="11988800" cy="5257800"/>
          </a:xfrm>
        </p:spPr>
        <p:txBody>
          <a:bodyPr/>
          <a:lstStyle>
            <a:lvl1pPr marL="342900" indent="-342900">
              <a:buClr>
                <a:srgbClr val="33359D"/>
              </a:buClr>
              <a:buSzPct val="75000"/>
              <a:buFont typeface="Webdings" panose="05030102010509060703" pitchFamily="18" charset="2"/>
              <a:buChar char=""/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Clr>
                <a:srgbClr val="000099"/>
              </a:buClr>
              <a:buSzPct val="75000"/>
              <a:buFont typeface="Webdings" panose="05030102010509060703" pitchFamily="18" charset="2"/>
              <a:buChar char=""/>
              <a:defRPr sz="29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>
              <a:buClr>
                <a:srgbClr val="000099"/>
              </a:buClr>
              <a:buFont typeface="CMU Sans Serif" panose="02000603000000000000" pitchFamily="2" charset="0"/>
              <a:buChar char=""/>
              <a:defRPr sz="2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>
              <a:buClr>
                <a:srgbClr val="000099"/>
              </a:buClr>
              <a:buSzPct val="75000"/>
              <a:buFont typeface="Wingdings" panose="05000000000000000000" pitchFamily="2" charset="2"/>
              <a:buChar char=""/>
              <a:defRPr sz="2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  <a:solidFill>
            <a:srgbClr val="3333B2"/>
          </a:solidFill>
        </p:spPr>
        <p:txBody>
          <a:bodyPr/>
          <a:lstStyle>
            <a:lvl1pPr marL="182880" algn="l">
              <a:defRPr sz="36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92876"/>
            <a:ext cx="1428751" cy="365125"/>
          </a:xfrm>
          <a:solidFill>
            <a:srgbClr val="3333CC"/>
          </a:solidFill>
        </p:spPr>
        <p:txBody>
          <a:bodyPr/>
          <a:lstStyle>
            <a:lvl1pPr algn="ctr">
              <a:defRPr sz="1600" baseline="0" smtClean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8D0AF33-4E15-453F-B99E-CAC77D4E93E1}"/>
              </a:ext>
            </a:extLst>
          </p:cNvPr>
          <p:cNvSpPr txBox="1"/>
          <p:nvPr userDrawn="1"/>
        </p:nvSpPr>
        <p:spPr>
          <a:xfrm>
            <a:off x="1428752" y="6488114"/>
            <a:ext cx="3956049" cy="369887"/>
          </a:xfrm>
          <a:prstGeom prst="rect">
            <a:avLst/>
          </a:prstGeom>
          <a:solidFill>
            <a:srgbClr val="00005C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ea typeface="CMU Sans Serif" panose="02000603000000000000" pitchFamily="2" charset="0"/>
                <a:cs typeface="Calibri Light" panose="020F0302020204030204" pitchFamily="34" charset="0"/>
              </a:rPr>
              <a:t>Raymond Atta-Fynn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CD64B116-C134-4983-A6DF-A5B5B1E7D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4800" y="6492876"/>
            <a:ext cx="5283200" cy="365125"/>
          </a:xfrm>
          <a:solidFill>
            <a:srgbClr val="3333CC"/>
          </a:solidFill>
        </p:spPr>
        <p:txBody>
          <a:bodyPr/>
          <a:lstStyle>
            <a:lvl1pPr algn="ctr">
              <a:defRPr sz="1800" baseline="0" smtClean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3E4E2075-F1AC-41A1-910C-1C84E71C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492876"/>
            <a:ext cx="1524000" cy="365125"/>
          </a:xfrm>
          <a:solidFill>
            <a:srgbClr val="3333B2"/>
          </a:solidFill>
        </p:spPr>
        <p:txBody>
          <a:bodyPr/>
          <a:lstStyle>
            <a:lvl1pPr>
              <a:defRPr sz="1800" baseline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Poor man’s introduction to Python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F621-4695-46C1-8607-7F4A48817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8752" y="6488114"/>
            <a:ext cx="4667249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56896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1"/>
            <a:ext cx="56896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856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Poor man’s introduction to Python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58546F-1E4E-426D-9940-5EB4B4A74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8752" y="6488114"/>
            <a:ext cx="4667249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76401"/>
            <a:ext cx="5386917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990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76401"/>
            <a:ext cx="5389033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856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Poor man’s introduction to Python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25B14B-C98E-4C14-96E7-18DD3A29C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87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22400" y="6477000"/>
            <a:ext cx="46736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Poor man’s introduction to Python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ABFDA-DAF0-4496-8136-3108F578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0" y="6477000"/>
            <a:ext cx="6096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6096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422400" y="6477000"/>
            <a:ext cx="46736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6096000" y="6492876"/>
            <a:ext cx="46736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Poor man’s introduction to Python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0769600" y="6492876"/>
            <a:ext cx="14224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C05FB1-C35B-4870-BC50-C1BF2D042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Poor man’s introduction to Python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A947-F0B9-4AC8-B617-2CA04D399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Poor man’s introduction to Python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5516-340B-459A-81CA-6701DA508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6/6/2019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Poor man’s introduction to Python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CB6DE-1033-4C2C-8280-139BC16F7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6" r:id="rId3"/>
    <p:sldLayoutId id="2147483673" r:id="rId4"/>
    <p:sldLayoutId id="2147483674" r:id="rId5"/>
    <p:sldLayoutId id="2147483675" r:id="rId6"/>
    <p:sldLayoutId id="214748367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ctrTitle"/>
          </p:nvPr>
        </p:nvSpPr>
        <p:spPr>
          <a:xfrm>
            <a:off x="2133600" y="1447800"/>
            <a:ext cx="7772400" cy="838200"/>
          </a:xfrm>
        </p:spPr>
        <p:txBody>
          <a:bodyPr/>
          <a:lstStyle/>
          <a:p>
            <a:r>
              <a:rPr lang="en-US" dirty="0"/>
              <a:t>Poor man’s introduction to Python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6E92CF-8FCE-4122-938F-BD2961D3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CC5C3B-DA94-40AE-AE37-7417BBCF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AFC69E-8A65-4C97-A9E6-7AD97D9D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78EB8C1-ACE5-4378-9FAF-FEB9180B7846}"/>
              </a:ext>
            </a:extLst>
          </p:cNvPr>
          <p:cNvSpPr txBox="1">
            <a:spLocks/>
          </p:cNvSpPr>
          <p:nvPr/>
        </p:nvSpPr>
        <p:spPr bwMode="auto">
          <a:xfrm>
            <a:off x="685800" y="76200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Example (4)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59351" y="889303"/>
            <a:ext cx="8627649" cy="5968697"/>
            <a:chOff x="1659351" y="889303"/>
            <a:chExt cx="8627649" cy="59686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E605115-645A-412D-88EB-C436E482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351" y="889303"/>
              <a:ext cx="8627649" cy="596869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37908" y="3946072"/>
              <a:ext cx="3605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                                              ) 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37908" y="5908220"/>
              <a:ext cx="40630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                                                         )  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686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D2A9595-AF09-4036-9A71-8E74A0444A16}"/>
              </a:ext>
            </a:extLst>
          </p:cNvPr>
          <p:cNvSpPr txBox="1">
            <a:spLocks/>
          </p:cNvSpPr>
          <p:nvPr/>
        </p:nvSpPr>
        <p:spPr bwMode="auto">
          <a:xfrm>
            <a:off x="685800" y="76200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Control Flow (1)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E8A9939-3E41-4473-8341-B99750782248}"/>
              </a:ext>
            </a:extLst>
          </p:cNvPr>
          <p:cNvSpPr txBox="1">
            <a:spLocks/>
          </p:cNvSpPr>
          <p:nvPr/>
        </p:nvSpPr>
        <p:spPr bwMode="auto">
          <a:xfrm>
            <a:off x="0" y="914400"/>
            <a:ext cx="11734800" cy="557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59D"/>
              </a:buClr>
              <a:buSzPct val="75000"/>
              <a:buFont typeface="Webdings" panose="05030102010509060703" pitchFamily="18" charset="2"/>
              <a:buChar char="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ebdings" panose="05030102010509060703" pitchFamily="18" charset="2"/>
              <a:buChar char=""/>
              <a:defRPr sz="29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CMU Sans Serif" panose="02000603000000000000" pitchFamily="2" charset="0"/>
              <a:buChar char=""/>
              <a:defRPr sz="26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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000" b="1" dirty="0"/>
              <a:t>while loop:</a:t>
            </a:r>
          </a:p>
          <a:p>
            <a:pPr lvl="1"/>
            <a:r>
              <a:rPr lang="en-US" sz="2500" dirty="0"/>
              <a:t>	</a:t>
            </a:r>
            <a:r>
              <a:rPr lang="en-US" sz="2700" dirty="0"/>
              <a:t>while expression/</a:t>
            </a:r>
            <a:r>
              <a:rPr lang="en-US" sz="2700" dirty="0" err="1"/>
              <a:t>boolean</a:t>
            </a:r>
            <a:r>
              <a:rPr lang="en-US" sz="2700" dirty="0"/>
              <a:t>: </a:t>
            </a:r>
          </a:p>
          <a:p>
            <a:pPr lvl="1"/>
            <a:r>
              <a:rPr lang="en-US" sz="2700" dirty="0"/>
              <a:t>		statements ….</a:t>
            </a:r>
          </a:p>
          <a:p>
            <a:pPr lvl="1"/>
            <a:r>
              <a:rPr lang="en-US" sz="2700" dirty="0"/>
              <a:t>		….</a:t>
            </a:r>
          </a:p>
          <a:p>
            <a:pPr>
              <a:buFont typeface="Arial" charset="0"/>
              <a:buChar char="•"/>
            </a:pPr>
            <a:r>
              <a:rPr lang="en-US" sz="3000" b="1" dirty="0">
                <a:solidFill>
                  <a:srgbClr val="FF0000"/>
                </a:solidFill>
              </a:rPr>
              <a:t>for loop:</a:t>
            </a:r>
            <a:r>
              <a:rPr lang="en-US" sz="2700" b="1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500" dirty="0">
                <a:solidFill>
                  <a:srgbClr val="FF0000"/>
                </a:solidFill>
              </a:rPr>
              <a:t>	</a:t>
            </a:r>
            <a:r>
              <a:rPr lang="en-US" sz="2700" dirty="0">
                <a:solidFill>
                  <a:srgbClr val="FF0000"/>
                </a:solidFill>
              </a:rPr>
              <a:t>for x in ‘some </a:t>
            </a:r>
            <a:r>
              <a:rPr lang="en-US" sz="2700" dirty="0" err="1">
                <a:solidFill>
                  <a:srgbClr val="FF0000"/>
                </a:solidFill>
              </a:rPr>
              <a:t>iterable</a:t>
            </a:r>
            <a:r>
              <a:rPr lang="en-US" sz="2700" dirty="0">
                <a:solidFill>
                  <a:srgbClr val="FF0000"/>
                </a:solidFill>
              </a:rPr>
              <a:t> collection’:</a:t>
            </a:r>
          </a:p>
          <a:p>
            <a:pPr lvl="1"/>
            <a:r>
              <a:rPr lang="en-US" sz="2700" dirty="0">
                <a:solidFill>
                  <a:srgbClr val="FF0000"/>
                </a:solidFill>
              </a:rPr>
              <a:t>		statements …</a:t>
            </a:r>
          </a:p>
          <a:p>
            <a:pPr>
              <a:buFont typeface="Arial" charset="0"/>
              <a:buChar char="•"/>
            </a:pPr>
            <a:r>
              <a:rPr lang="en-US" sz="3000" b="1" dirty="0"/>
              <a:t>break</a:t>
            </a:r>
          </a:p>
          <a:p>
            <a:pPr lvl="1">
              <a:buFont typeface="Arial" charset="0"/>
              <a:buChar char="•"/>
            </a:pPr>
            <a:r>
              <a:rPr lang="en-US" sz="2700" dirty="0"/>
              <a:t>Terminates loop</a:t>
            </a:r>
            <a:r>
              <a:rPr lang="en-US" sz="2700" b="1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3000" b="1" dirty="0"/>
              <a:t>continue</a:t>
            </a:r>
          </a:p>
          <a:p>
            <a:pPr lvl="1">
              <a:buFont typeface="Arial" charset="0"/>
              <a:buChar char="•"/>
            </a:pPr>
            <a:r>
              <a:rPr lang="en-US" sz="2700" dirty="0"/>
              <a:t>Next iteration of loop</a:t>
            </a:r>
          </a:p>
          <a:p>
            <a:pPr>
              <a:buFont typeface="Arial" charset="0"/>
              <a:buChar char="•"/>
            </a:pPr>
            <a:r>
              <a:rPr lang="en-US" sz="3000" b="1" dirty="0"/>
              <a:t>pass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2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FFF10D3-CE07-4423-95A8-9C199C7A4B13}"/>
              </a:ext>
            </a:extLst>
          </p:cNvPr>
          <p:cNvSpPr txBox="1">
            <a:spLocks/>
          </p:cNvSpPr>
          <p:nvPr/>
        </p:nvSpPr>
        <p:spPr bwMode="auto">
          <a:xfrm>
            <a:off x="685800" y="76200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Control Flow (2)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32B61C-FC27-4536-BD93-16B24B0A77B2}"/>
              </a:ext>
            </a:extLst>
          </p:cNvPr>
          <p:cNvSpPr txBox="1">
            <a:spLocks/>
          </p:cNvSpPr>
          <p:nvPr/>
        </p:nvSpPr>
        <p:spPr bwMode="auto">
          <a:xfrm>
            <a:off x="-1" y="815342"/>
            <a:ext cx="12191999" cy="567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59D"/>
              </a:buClr>
              <a:buSzPct val="75000"/>
              <a:buFont typeface="Webdings" panose="05030102010509060703" pitchFamily="18" charset="2"/>
              <a:buChar char="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ebdings" panose="05030102010509060703" pitchFamily="18" charset="2"/>
              <a:buChar char=""/>
              <a:defRPr sz="29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CMU Sans Serif" panose="02000603000000000000" pitchFamily="2" charset="0"/>
              <a:buChar char=""/>
              <a:defRPr sz="26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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if </a:t>
            </a:r>
            <a:r>
              <a:rPr lang="en-US" sz="2800" b="1" dirty="0" err="1"/>
              <a:t>elif</a:t>
            </a:r>
            <a:r>
              <a:rPr lang="en-US" sz="2800" b="1" dirty="0"/>
              <a:t> else</a:t>
            </a:r>
          </a:p>
          <a:p>
            <a:pPr lvl="1"/>
            <a:r>
              <a:rPr lang="en-US" sz="2800" dirty="0"/>
              <a:t>If condition: </a:t>
            </a:r>
          </a:p>
          <a:p>
            <a:pPr lvl="1"/>
            <a:r>
              <a:rPr lang="en-US" sz="2800" dirty="0"/>
              <a:t>	statements….</a:t>
            </a:r>
          </a:p>
          <a:p>
            <a:pPr lvl="1"/>
            <a:r>
              <a:rPr lang="en-US" sz="2800" dirty="0" err="1"/>
              <a:t>elif</a:t>
            </a:r>
            <a:r>
              <a:rPr lang="en-US" sz="2800" dirty="0"/>
              <a:t>:</a:t>
            </a:r>
          </a:p>
          <a:p>
            <a:pPr lvl="1"/>
            <a:r>
              <a:rPr lang="en-US" sz="2800" dirty="0"/>
              <a:t>   statements</a:t>
            </a:r>
          </a:p>
          <a:p>
            <a:pPr lvl="1"/>
            <a:r>
              <a:rPr lang="en-US" sz="2800" dirty="0"/>
              <a:t>else:</a:t>
            </a:r>
          </a:p>
          <a:p>
            <a:pPr lvl="1"/>
            <a:r>
              <a:rPr lang="en-US" sz="2800" dirty="0"/>
              <a:t>	statements….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functions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	def </a:t>
            </a:r>
            <a:r>
              <a:rPr lang="en-US" sz="2800" dirty="0" err="1">
                <a:solidFill>
                  <a:srgbClr val="FF0000"/>
                </a:solidFill>
              </a:rPr>
              <a:t>function_name</a:t>
            </a:r>
            <a:r>
              <a:rPr lang="en-US" sz="2800" dirty="0">
                <a:solidFill>
                  <a:srgbClr val="FF0000"/>
                </a:solidFill>
              </a:rPr>
              <a:t>(arguments):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		statements …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4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3C52223-4BA4-40A6-8343-FB2AFA5B2EA7}"/>
              </a:ext>
            </a:extLst>
          </p:cNvPr>
          <p:cNvSpPr txBox="1">
            <a:spLocks/>
          </p:cNvSpPr>
          <p:nvPr/>
        </p:nvSpPr>
        <p:spPr bwMode="auto">
          <a:xfrm>
            <a:off x="685800" y="22859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Control Flow Example (1)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8E9CE9-B7CE-422E-8A40-ECB7097A0A55}"/>
              </a:ext>
            </a:extLst>
          </p:cNvPr>
          <p:cNvSpPr/>
          <p:nvPr/>
        </p:nvSpPr>
        <p:spPr>
          <a:xfrm>
            <a:off x="1828800" y="1147906"/>
            <a:ext cx="5205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recreate the list </a:t>
            </a:r>
            <a:r>
              <a:rPr lang="en-US" sz="2800" dirty="0" err="1">
                <a:solidFill>
                  <a:srgbClr val="FF0000"/>
                </a:solidFill>
              </a:rPr>
              <a:t>example_list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0297" y="1905000"/>
            <a:ext cx="11640703" cy="3810000"/>
            <a:chOff x="170297" y="1905000"/>
            <a:chExt cx="11640703" cy="381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41E7E7A-7E9A-4835-885F-CBA2A70C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97" y="1905000"/>
              <a:ext cx="11640703" cy="381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98627" y="322256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                                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43944" y="3897088"/>
              <a:ext cx="4757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                                                                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3944" y="4572000"/>
              <a:ext cx="42998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(                                                             ) 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4177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3628234-EE5C-4514-B3D3-4ED646FDED23}"/>
              </a:ext>
            </a:extLst>
          </p:cNvPr>
          <p:cNvSpPr txBox="1">
            <a:spLocks/>
          </p:cNvSpPr>
          <p:nvPr/>
        </p:nvSpPr>
        <p:spPr bwMode="auto">
          <a:xfrm>
            <a:off x="1752600" y="99059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Control Flow  Example (2)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5907" y="838200"/>
            <a:ext cx="11609393" cy="5579709"/>
            <a:chOff x="195907" y="838200"/>
            <a:chExt cx="11609393" cy="55797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FA0837A-8E77-4B7E-9E07-6B8125C5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907" y="838200"/>
              <a:ext cx="11609393" cy="557970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63144" y="2141764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                      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5274128"/>
              <a:ext cx="2748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                                    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075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522AE951-859D-4A70-9D3E-368881767851}"/>
              </a:ext>
            </a:extLst>
          </p:cNvPr>
          <p:cNvSpPr txBox="1">
            <a:spLocks/>
          </p:cNvSpPr>
          <p:nvPr/>
        </p:nvSpPr>
        <p:spPr bwMode="auto">
          <a:xfrm>
            <a:off x="1524000" y="76200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Control Flow Example (3) 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88308" y="1025980"/>
            <a:ext cx="7865292" cy="5755820"/>
            <a:chOff x="1888308" y="1025980"/>
            <a:chExt cx="7865292" cy="575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D32D2D9-2D2F-4BF5-8DBA-E59D1ACF9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308" y="1025980"/>
              <a:ext cx="7865292" cy="57558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78236" y="4318908"/>
              <a:ext cx="3208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                                          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7270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CFC54F9-B1AE-4A40-84B6-3F8C28AA50DD}"/>
              </a:ext>
            </a:extLst>
          </p:cNvPr>
          <p:cNvSpPr txBox="1">
            <a:spLocks/>
          </p:cNvSpPr>
          <p:nvPr/>
        </p:nvSpPr>
        <p:spPr bwMode="auto">
          <a:xfrm>
            <a:off x="685800" y="76200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Control Flow Example (4)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2C7AEB-D7A0-46BC-BD53-87C48ECB3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2" y="993573"/>
            <a:ext cx="10003610" cy="555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17E46EE-E938-46AB-9512-F1C6F9509951}"/>
              </a:ext>
            </a:extLst>
          </p:cNvPr>
          <p:cNvSpPr txBox="1">
            <a:spLocks/>
          </p:cNvSpPr>
          <p:nvPr/>
        </p:nvSpPr>
        <p:spPr bwMode="auto">
          <a:xfrm>
            <a:off x="1498600" y="99059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Control Flow Example (5)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69ECAE-19F8-4BB7-BCC1-A0833AE4B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8" y="1219200"/>
            <a:ext cx="11342484" cy="390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1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17E46EE-E938-46AB-9512-F1C6F9509951}"/>
              </a:ext>
            </a:extLst>
          </p:cNvPr>
          <p:cNvSpPr txBox="1">
            <a:spLocks/>
          </p:cNvSpPr>
          <p:nvPr/>
        </p:nvSpPr>
        <p:spPr bwMode="auto">
          <a:xfrm>
            <a:off x="1498600" y="99059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Determination of pi using Monte Carlo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xmlns="" id="{5AA3B16D-3A29-4271-8EFF-934923AEF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r="12179"/>
          <a:stretch/>
        </p:blipFill>
        <p:spPr>
          <a:xfrm>
            <a:off x="762000" y="869371"/>
            <a:ext cx="5562600" cy="5531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51AAFBB-1BDD-4C71-8D5D-E22E994186AF}"/>
                  </a:ext>
                </a:extLst>
              </p:cNvPr>
              <p:cNvSpPr txBox="1"/>
              <p:nvPr/>
            </p:nvSpPr>
            <p:spPr>
              <a:xfrm>
                <a:off x="6781800" y="1295400"/>
                <a:ext cx="5334000" cy="408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a dart thrown has an equal probability of landing  anywhere inside the green square box: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𝐴𝑟𝑒𝑎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𝑐𝑖𝑟𝑙𝑒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𝑟𝑎𝑑𝑖𝑢𝑠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𝐴𝑟𝑒𝑎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𝑠𝑞𝑢𝑎𝑟𝑒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𝑠𝑖𝑑𝑒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9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is the number darts which land inside the </a:t>
                </a:r>
                <a:r>
                  <a:rPr lang="en-US" dirty="0">
                    <a:solidFill>
                      <a:srgbClr val="9900FF"/>
                    </a:solidFill>
                  </a:rPr>
                  <a:t>circle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55F18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total number which land in </a:t>
                </a:r>
                <a:r>
                  <a:rPr lang="en-US" dirty="0">
                    <a:solidFill>
                      <a:srgbClr val="055F18"/>
                    </a:solidFill>
                  </a:rPr>
                  <a:t>the square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implies that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1AAFBB-1BDD-4C71-8D5D-E22E99418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295400"/>
                <a:ext cx="5334000" cy="4085029"/>
              </a:xfrm>
              <a:prstGeom prst="rect">
                <a:avLst/>
              </a:prstGeom>
              <a:blipFill>
                <a:blip r:embed="rId3"/>
                <a:stretch>
                  <a:fillRect l="-1029" t="-896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166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17E46EE-E938-46AB-9512-F1C6F9509951}"/>
              </a:ext>
            </a:extLst>
          </p:cNvPr>
          <p:cNvSpPr txBox="1">
            <a:spLocks/>
          </p:cNvSpPr>
          <p:nvPr/>
        </p:nvSpPr>
        <p:spPr bwMode="auto">
          <a:xfrm>
            <a:off x="1498600" y="99059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Determination of pi using Monte Carlo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2578640-B19F-4727-90F6-2E1DD991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2" t="34443" r="37407" b="11112"/>
          <a:stretch/>
        </p:blipFill>
        <p:spPr>
          <a:xfrm>
            <a:off x="2927352" y="121672"/>
            <a:ext cx="9179521" cy="6614655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xmlns="" id="{B3E8D329-0F9F-461A-B85C-0E7D0A1CEE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r="12179"/>
          <a:stretch/>
        </p:blipFill>
        <p:spPr>
          <a:xfrm>
            <a:off x="391669" y="1746065"/>
            <a:ext cx="3799331" cy="37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6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95B78C3-640D-4117-890A-28460C2C5534}"/>
              </a:ext>
            </a:extLst>
          </p:cNvPr>
          <p:cNvSpPr/>
          <p:nvPr/>
        </p:nvSpPr>
        <p:spPr>
          <a:xfrm>
            <a:off x="2438400" y="160020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3200" dirty="0"/>
              <a:t>Python Overview</a:t>
            </a:r>
          </a:p>
          <a:p>
            <a:pPr marL="342900" indent="-342900">
              <a:buFont typeface="Arial" charset="0"/>
              <a:buChar char="•"/>
            </a:pPr>
            <a:endParaRPr lang="en-US" sz="3200" dirty="0"/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Python Language Basics</a:t>
            </a:r>
          </a:p>
          <a:p>
            <a:pPr marL="342900" indent="-342900">
              <a:buFont typeface="Arial" charset="0"/>
              <a:buChar char="•"/>
            </a:pPr>
            <a:endParaRPr lang="en-US" sz="3200" dirty="0"/>
          </a:p>
          <a:p>
            <a:pPr marL="342900" indent="-342900">
              <a:buFont typeface="Arial" charset="0"/>
              <a:buChar char="•"/>
            </a:pPr>
            <a:r>
              <a:rPr lang="en-US" sz="3200" dirty="0"/>
              <a:t>Application to simple problems</a:t>
            </a:r>
          </a:p>
        </p:txBody>
      </p:sp>
    </p:spTree>
    <p:extLst>
      <p:ext uri="{BB962C8B-B14F-4D97-AF65-F5344CB8AC3E}">
        <p14:creationId xmlns:p14="http://schemas.microsoft.com/office/powerpoint/2010/main" val="1950569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Determination of area under a curve Monte Carlo</a:t>
            </a:r>
            <a:r>
              <a:rPr lang="en-US" sz="1800" dirty="0">
                <a:solidFill>
                  <a:srgbClr val="FF0000"/>
                </a:solidFill>
              </a:rPr>
              <a:t/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D676090-D3A7-4876-A333-EBE015AB5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9372806" cy="63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1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17E46EE-E938-46AB-9512-F1C6F9509951}"/>
              </a:ext>
            </a:extLst>
          </p:cNvPr>
          <p:cNvSpPr txBox="1">
            <a:spLocks/>
          </p:cNvSpPr>
          <p:nvPr/>
        </p:nvSpPr>
        <p:spPr bwMode="auto">
          <a:xfrm>
            <a:off x="457200" y="99059"/>
            <a:ext cx="106680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Determination of area under a curve Monte Carlo</a:t>
            </a:r>
            <a:r>
              <a:rPr lang="en-US" sz="1600" dirty="0">
                <a:solidFill>
                  <a:srgbClr val="FF0000"/>
                </a:solidFill>
              </a:rPr>
              <a:t/>
            </a:r>
            <a:br>
              <a:rPr lang="en-US" sz="1600" dirty="0">
                <a:solidFill>
                  <a:srgbClr val="FF0000"/>
                </a:solidFill>
              </a:rPr>
            </a:b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B51AAFBB-1BDD-4C71-8D5D-E22E994186AF}"/>
                  </a:ext>
                </a:extLst>
              </p:cNvPr>
              <p:cNvSpPr txBox="1"/>
              <p:nvPr/>
            </p:nvSpPr>
            <p:spPr>
              <a:xfrm>
                <a:off x="6781800" y="1295400"/>
                <a:ext cx="5334000" cy="4262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a dart thrown has an equal probability of landing  anywhere inside the green square box: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𝐴𝑟𝑒𝑎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𝑠𝑞𝑢𝑎𝑟𝑒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𝑠𝑖𝑑𝑒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i="1" dirty="0"/>
                  <a:t>A</a:t>
                </a:r>
                <a:r>
                  <a:rPr lang="en-US" dirty="0"/>
                  <a:t> is the area between curves and the x-axis,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9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is the number darts which land inside the </a:t>
                </a:r>
                <a:r>
                  <a:rPr lang="en-US" dirty="0">
                    <a:solidFill>
                      <a:srgbClr val="9900FF"/>
                    </a:solidFill>
                  </a:rPr>
                  <a:t>circle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55F18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total number which land in </a:t>
                </a:r>
                <a:r>
                  <a:rPr lang="en-US" dirty="0">
                    <a:solidFill>
                      <a:srgbClr val="055F18"/>
                    </a:solidFill>
                  </a:rPr>
                  <a:t>the square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implies that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1AAFBB-1BDD-4C71-8D5D-E22E99418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295400"/>
                <a:ext cx="5334000" cy="4262321"/>
              </a:xfrm>
              <a:prstGeom prst="rect">
                <a:avLst/>
              </a:prstGeom>
              <a:blipFill>
                <a:blip r:embed="rId2"/>
                <a:stretch>
                  <a:fillRect l="-1029" t="-858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xmlns="" id="{281B74C8-58E9-4EAD-92BB-6B532E2B81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r="13322"/>
          <a:stretch/>
        </p:blipFill>
        <p:spPr>
          <a:xfrm>
            <a:off x="533400" y="869371"/>
            <a:ext cx="5470652" cy="5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17E46EE-E938-46AB-9512-F1C6F9509951}"/>
              </a:ext>
            </a:extLst>
          </p:cNvPr>
          <p:cNvSpPr txBox="1">
            <a:spLocks/>
          </p:cNvSpPr>
          <p:nvPr/>
        </p:nvSpPr>
        <p:spPr bwMode="auto">
          <a:xfrm>
            <a:off x="1066800" y="99059"/>
            <a:ext cx="93726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Determination of area under a curve Monte Carlo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xmlns="" id="{4F1E1536-DB67-4561-9C94-C6C805A13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r="13322"/>
          <a:stretch/>
        </p:blipFill>
        <p:spPr>
          <a:xfrm>
            <a:off x="609600" y="1557163"/>
            <a:ext cx="4110182" cy="4155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4F46C3-7D15-4EF6-90F1-39F9123EB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1" t="34444" r="41852" b="10000"/>
          <a:stretch/>
        </p:blipFill>
        <p:spPr>
          <a:xfrm>
            <a:off x="5090720" y="898779"/>
            <a:ext cx="7028559" cy="55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1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17E46EE-E938-46AB-9512-F1C6F9509951}"/>
              </a:ext>
            </a:extLst>
          </p:cNvPr>
          <p:cNvSpPr txBox="1">
            <a:spLocks/>
          </p:cNvSpPr>
          <p:nvPr/>
        </p:nvSpPr>
        <p:spPr bwMode="auto">
          <a:xfrm>
            <a:off x="152400" y="99059"/>
            <a:ext cx="115062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Rosenbrock Function Minimization using Steepest Descent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112C22E3-2217-433B-B8C5-A4B9E8700D43}"/>
                  </a:ext>
                </a:extLst>
              </p:cNvPr>
              <p:cNvSpPr txBox="1"/>
              <p:nvPr/>
            </p:nvSpPr>
            <p:spPr>
              <a:xfrm>
                <a:off x="60960" y="879621"/>
                <a:ext cx="11909367" cy="5749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                                        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Function minimization </a:t>
                </a:r>
              </a:p>
              <a:p>
                <a:endParaRPr lang="en-US" sz="2800" dirty="0"/>
              </a:p>
              <a:p>
                <a:r>
                  <a:rPr lang="en-US" sz="2800" dirty="0" err="1">
                    <a:solidFill>
                      <a:srgbClr val="3333FF"/>
                    </a:solidFill>
                  </a:rPr>
                  <a:t>Rosenbrock</a:t>
                </a:r>
                <a:r>
                  <a:rPr lang="en-US" sz="2800" dirty="0">
                    <a:solidFill>
                      <a:srgbClr val="3333FF"/>
                    </a:solidFill>
                  </a:rPr>
                  <a:t> function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100(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</a:t>
                </a:r>
              </a:p>
              <a:p>
                <a:r>
                  <a:rPr lang="en-US" sz="2800" dirty="0">
                    <a:solidFill>
                      <a:srgbClr val="3333FF"/>
                    </a:solidFill>
                  </a:rPr>
                  <a:t>The partial derivatives are</a:t>
                </a:r>
                <a:r>
                  <a:rPr lang="en-US" sz="2800" dirty="0"/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US" sz="28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Exact results of minimization: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=(1,1)</m:t>
                    </m:r>
                  </m:oMath>
                </a14:m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 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12C22E3-2217-433B-B8C5-A4B9E8700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879621"/>
                <a:ext cx="11909367" cy="5749779"/>
              </a:xfrm>
              <a:prstGeom prst="rect">
                <a:avLst/>
              </a:prstGeom>
              <a:blipFill rotWithShape="1">
                <a:blip r:embed="rId2"/>
                <a:stretch>
                  <a:fillRect l="-1024" t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96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17E46EE-E938-46AB-9512-F1C6F9509951}"/>
              </a:ext>
            </a:extLst>
          </p:cNvPr>
          <p:cNvSpPr txBox="1">
            <a:spLocks/>
          </p:cNvSpPr>
          <p:nvPr/>
        </p:nvSpPr>
        <p:spPr bwMode="auto">
          <a:xfrm>
            <a:off x="152400" y="99059"/>
            <a:ext cx="115062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Rosenbrock function Minimization using Steepest Descent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C7B989-20B6-4899-A72C-25E2449A2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1" t="28890" r="18148" b="7777"/>
          <a:stretch/>
        </p:blipFill>
        <p:spPr>
          <a:xfrm>
            <a:off x="1524000" y="575028"/>
            <a:ext cx="10598620" cy="635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2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ABCF028-9D98-402C-94F7-C2D1FBA48D6C}"/>
              </a:ext>
            </a:extLst>
          </p:cNvPr>
          <p:cNvSpPr txBox="1">
            <a:spLocks/>
          </p:cNvSpPr>
          <p:nvPr/>
        </p:nvSpPr>
        <p:spPr bwMode="auto">
          <a:xfrm>
            <a:off x="2133600" y="99059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Python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A245284F-7763-4665-924D-E449886F6838}"/>
              </a:ext>
            </a:extLst>
          </p:cNvPr>
          <p:cNvSpPr txBox="1">
            <a:spLocks/>
          </p:cNvSpPr>
          <p:nvPr/>
        </p:nvSpPr>
        <p:spPr bwMode="auto">
          <a:xfrm>
            <a:off x="0" y="914400"/>
            <a:ext cx="1219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59D"/>
              </a:buClr>
              <a:buSzPct val="75000"/>
              <a:buFont typeface="Webdings" panose="05030102010509060703" pitchFamily="18" charset="2"/>
              <a:buChar char="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ebdings" panose="05030102010509060703" pitchFamily="18" charset="2"/>
              <a:buChar char=""/>
              <a:defRPr sz="29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CMU Sans Serif" panose="02000603000000000000" pitchFamily="2" charset="0"/>
              <a:buChar char=""/>
              <a:defRPr sz="26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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600" b="1" dirty="0"/>
              <a:t>Easy to learn &amp; use</a:t>
            </a:r>
          </a:p>
          <a:p>
            <a:pPr marL="0" indent="0">
              <a:buNone/>
            </a:pPr>
            <a:endParaRPr lang="en-US" sz="1100" dirty="0"/>
          </a:p>
          <a:p>
            <a:pPr>
              <a:buFont typeface="Arial" charset="0"/>
              <a:buChar char="•"/>
            </a:pPr>
            <a:r>
              <a:rPr lang="en-US" sz="3600" b="1" dirty="0"/>
              <a:t>Ubiquitous, Great for quick prototyping</a:t>
            </a:r>
          </a:p>
          <a:p>
            <a:pPr marL="0" indent="0">
              <a:buNone/>
            </a:pPr>
            <a:endParaRPr lang="en-US" sz="1100" dirty="0"/>
          </a:p>
          <a:p>
            <a:pPr>
              <a:buFont typeface="Arial" charset="0"/>
              <a:buChar char="•"/>
            </a:pPr>
            <a:r>
              <a:rPr lang="en-US" sz="3600" b="1" dirty="0"/>
              <a:t>Supports various programming styles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dirty="0"/>
              <a:t>Procedural, Functional </a:t>
            </a:r>
            <a:r>
              <a:rPr lang="en-US" sz="3200" dirty="0" err="1"/>
              <a:t>etc</a:t>
            </a:r>
            <a:endParaRPr lang="en-US" sz="3200" dirty="0"/>
          </a:p>
          <a:p>
            <a:pPr marL="57150" indent="0">
              <a:buNone/>
            </a:pPr>
            <a:endParaRPr lang="en-US" sz="1000" dirty="0"/>
          </a:p>
          <a:p>
            <a:pPr marL="57150" indent="0">
              <a:buNone/>
            </a:pPr>
            <a:endParaRPr lang="en-US" sz="1000" dirty="0"/>
          </a:p>
          <a:p>
            <a:pPr>
              <a:buFont typeface="Arial" charset="0"/>
              <a:buChar char="•"/>
            </a:pPr>
            <a:r>
              <a:rPr lang="en-US" sz="3600" b="1" dirty="0"/>
              <a:t>Dynamically typed; interpretive</a:t>
            </a:r>
            <a:r>
              <a:rPr lang="en-US" sz="3600" dirty="0"/>
              <a:t> language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dirty="0"/>
              <a:t>A variable can be assigned to any data type</a:t>
            </a:r>
          </a:p>
          <a:p>
            <a:pPr marL="57150" indent="0">
              <a:buNone/>
            </a:pPr>
            <a:endParaRPr lang="en-US" sz="1000" dirty="0"/>
          </a:p>
          <a:p>
            <a:pPr marL="57150" indent="0">
              <a:buNone/>
            </a:pPr>
            <a:endParaRPr lang="en-US" sz="1000" dirty="0"/>
          </a:p>
          <a:p>
            <a:pPr>
              <a:buFont typeface="Arial" charset="0"/>
              <a:buChar char="•"/>
            </a:pPr>
            <a:r>
              <a:rPr lang="en-US" sz="3600" b="1" dirty="0"/>
              <a:t>Strongly typed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dirty="0"/>
              <a:t>Once assigned, it remains as that type</a:t>
            </a:r>
          </a:p>
          <a:p>
            <a:pPr marL="457200" lvl="1" indent="0">
              <a:buNone/>
            </a:pPr>
            <a:endParaRPr lang="en-US" sz="3200" dirty="0"/>
          </a:p>
          <a:p>
            <a:pPr marL="57150" indent="0">
              <a:buNone/>
            </a:pPr>
            <a:endParaRPr lang="en-US" sz="900" dirty="0"/>
          </a:p>
          <a:p>
            <a:pPr>
              <a:buFont typeface="Arial" charset="0"/>
              <a:buChar char="•"/>
            </a:pPr>
            <a:r>
              <a:rPr lang="en-US" sz="3600" b="1" dirty="0"/>
              <a:t>Documentation</a:t>
            </a:r>
            <a:r>
              <a:rPr lang="en-US" sz="3300" b="1" dirty="0"/>
              <a:t>:  </a:t>
            </a:r>
            <a:r>
              <a:rPr lang="en-US" sz="3300" dirty="0">
                <a:solidFill>
                  <a:srgbClr val="FF0000"/>
                </a:solidFill>
              </a:rPr>
              <a:t>https://docs.python.org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8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3672441-399C-4B48-A960-AF508F503326}"/>
              </a:ext>
            </a:extLst>
          </p:cNvPr>
          <p:cNvSpPr txBox="1">
            <a:spLocks/>
          </p:cNvSpPr>
          <p:nvPr/>
        </p:nvSpPr>
        <p:spPr bwMode="auto">
          <a:xfrm>
            <a:off x="685800" y="76200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Program Organization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2D4F8F43-AF6B-4B36-B2E7-F3F2D6E3C2AF}"/>
              </a:ext>
            </a:extLst>
          </p:cNvPr>
          <p:cNvSpPr txBox="1">
            <a:spLocks/>
          </p:cNvSpPr>
          <p:nvPr/>
        </p:nvSpPr>
        <p:spPr bwMode="auto">
          <a:xfrm>
            <a:off x="0" y="914400"/>
            <a:ext cx="1211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59D"/>
              </a:buClr>
              <a:buSzPct val="75000"/>
              <a:buFont typeface="Webdings" panose="05030102010509060703" pitchFamily="18" charset="2"/>
              <a:buChar char="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ebdings" panose="05030102010509060703" pitchFamily="18" charset="2"/>
              <a:buChar char=""/>
              <a:defRPr sz="29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CMU Sans Serif" panose="02000603000000000000" pitchFamily="2" charset="0"/>
              <a:buChar char=""/>
              <a:defRPr sz="26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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b="1" u="sng" dirty="0">
                <a:solidFill>
                  <a:srgbClr val="FF0000"/>
                </a:solidFill>
              </a:rPr>
              <a:t>Indentations matter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dirty="0"/>
              <a:t>Code block boundaries (</a:t>
            </a:r>
            <a:r>
              <a:rPr lang="en-US" sz="3200" dirty="0" smtClean="0"/>
              <a:t>e.g. for loop, while loop,  </a:t>
            </a:r>
            <a:r>
              <a:rPr lang="en-US" sz="3200" dirty="0"/>
              <a:t>if-else block, function </a:t>
            </a:r>
            <a:r>
              <a:rPr lang="en-US" sz="3200" dirty="0" smtClean="0"/>
              <a:t>block, etc.)</a:t>
            </a:r>
            <a:endParaRPr lang="en-US" sz="3200" dirty="0"/>
          </a:p>
          <a:p>
            <a:pPr>
              <a:buFont typeface="Arial" charset="0"/>
              <a:buChar char="•"/>
            </a:pPr>
            <a:r>
              <a:rPr lang="en-US" b="1" u="sng" dirty="0"/>
              <a:t>Modularization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A module in python:</a:t>
            </a:r>
            <a:r>
              <a:rPr lang="en-US" sz="3200" dirty="0"/>
              <a:t> file containing a set of functions you want to include in your application.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dirty="0"/>
              <a:t>Enables code reuse, importing functionality from other code</a:t>
            </a:r>
          </a:p>
          <a:p>
            <a:pPr marL="457200" lvl="1" indent="0">
              <a:buNone/>
            </a:pPr>
            <a:endParaRPr lang="en-US" sz="3200" dirty="0"/>
          </a:p>
          <a:p>
            <a:pPr marL="400050">
              <a:buFont typeface="Arial" charset="0"/>
              <a:buChar char="•"/>
            </a:pPr>
            <a:r>
              <a:rPr lang="en-US" sz="3500" b="1" u="sng" dirty="0"/>
              <a:t>Packages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dirty="0"/>
              <a:t>Modules can be combined to make packages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Packages =&gt; Module A =&gt; Module B =&gt; Module C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200" dirty="0"/>
              <a:t>Can import entire package or specific module from a </a:t>
            </a:r>
            <a:r>
              <a:rPr lang="en-US" sz="3200" dirty="0" smtClean="0"/>
              <a:t>package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8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8221CD4-AF89-4E56-A524-6E624273FFDD}"/>
              </a:ext>
            </a:extLst>
          </p:cNvPr>
          <p:cNvSpPr txBox="1">
            <a:spLocks/>
          </p:cNvSpPr>
          <p:nvPr/>
        </p:nvSpPr>
        <p:spPr bwMode="auto">
          <a:xfrm>
            <a:off x="685800" y="76200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/>
              <a:t>Python Basics – Built-in Datatypes</a:t>
            </a:r>
            <a:endParaRPr lang="en-US" sz="3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2E766F8-090F-4D4A-A29E-A977161E0A06}"/>
              </a:ext>
            </a:extLst>
          </p:cNvPr>
          <p:cNvSpPr txBox="1">
            <a:spLocks/>
          </p:cNvSpPr>
          <p:nvPr/>
        </p:nvSpPr>
        <p:spPr bwMode="auto">
          <a:xfrm>
            <a:off x="0" y="914400"/>
            <a:ext cx="1219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59D"/>
              </a:buClr>
              <a:buSzPct val="75000"/>
              <a:buFont typeface="Webdings" panose="05030102010509060703" pitchFamily="18" charset="2"/>
              <a:buChar char="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ebdings" panose="05030102010509060703" pitchFamily="18" charset="2"/>
              <a:buChar char=""/>
              <a:defRPr sz="29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CMU Sans Serif" panose="02000603000000000000" pitchFamily="2" charset="0"/>
              <a:buChar char=""/>
              <a:defRPr sz="26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anose="05000000000000000000" pitchFamily="2" charset="2"/>
              <a:buChar char="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dirty="0"/>
              <a:t>Basic Types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int, float, long, complex, </a:t>
            </a:r>
            <a:r>
              <a:rPr lang="en-US" dirty="0" err="1"/>
              <a:t>boolean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Strings</a:t>
            </a:r>
          </a:p>
          <a:p>
            <a:pPr>
              <a:buFont typeface="Arial" charset="0"/>
              <a:buChar char="•"/>
            </a:pPr>
            <a:r>
              <a:rPr lang="en-US" dirty="0"/>
              <a:t>Collections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List	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/>
              <a:t>Collection of objects (int, floats, any python object)	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Tuple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/>
              <a:t>Like lists, but </a:t>
            </a:r>
            <a:r>
              <a:rPr lang="en-US" dirty="0" err="1"/>
              <a:t>unmutable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Dictionary   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i="1" dirty="0" err="1"/>
              <a:t>Key:Value</a:t>
            </a:r>
            <a:r>
              <a:rPr lang="en-US" i="1" dirty="0"/>
              <a:t> </a:t>
            </a:r>
            <a:r>
              <a:rPr lang="en-US" dirty="0"/>
              <a:t>pairs</a:t>
            </a:r>
            <a:endParaRPr lang="en-US" i="1" dirty="0"/>
          </a:p>
          <a:p>
            <a:pPr>
              <a:buFont typeface="Arial" charset="0"/>
              <a:buChar char="•"/>
            </a:pPr>
            <a:r>
              <a:rPr lang="en-US" dirty="0"/>
              <a:t>Everything is an object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Will have its own methods to manipulate it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CE69AE1-987F-40DA-A79F-959675E0DCDB}"/>
              </a:ext>
            </a:extLst>
          </p:cNvPr>
          <p:cNvSpPr txBox="1"/>
          <p:nvPr/>
        </p:nvSpPr>
        <p:spPr>
          <a:xfrm>
            <a:off x="0" y="27432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It’s now time to fire up Jupyter  </a:t>
            </a:r>
          </a:p>
          <a:p>
            <a:pPr algn="ctr"/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[Expert Python coders can operate from the terminal]</a:t>
            </a:r>
          </a:p>
        </p:txBody>
      </p:sp>
    </p:spTree>
    <p:extLst>
      <p:ext uri="{BB962C8B-B14F-4D97-AF65-F5344CB8AC3E}">
        <p14:creationId xmlns:p14="http://schemas.microsoft.com/office/powerpoint/2010/main" val="3445678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25B8986-8D1D-4883-BE0A-DD038BCE9AD8}"/>
              </a:ext>
            </a:extLst>
          </p:cNvPr>
          <p:cNvSpPr txBox="1">
            <a:spLocks/>
          </p:cNvSpPr>
          <p:nvPr/>
        </p:nvSpPr>
        <p:spPr bwMode="auto">
          <a:xfrm>
            <a:off x="685800" y="76200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Example (1)</a:t>
            </a:r>
            <a:br>
              <a:rPr lang="en-US" sz="3200" dirty="0"/>
            </a:b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5C4919-68B0-46BD-A4DB-F3AE6D33B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43050"/>
            <a:ext cx="7045293" cy="60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CB90203-0AA1-4CFB-BBB3-AD13943192FD}"/>
              </a:ext>
            </a:extLst>
          </p:cNvPr>
          <p:cNvSpPr txBox="1">
            <a:spLocks/>
          </p:cNvSpPr>
          <p:nvPr/>
        </p:nvSpPr>
        <p:spPr bwMode="auto">
          <a:xfrm>
            <a:off x="0" y="76200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Example (2)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29200" y="500969"/>
            <a:ext cx="6907341" cy="6280831"/>
            <a:chOff x="5029200" y="500969"/>
            <a:chExt cx="6907341" cy="62808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15745CA-9A47-46D7-BAAF-2E560D6FC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500969"/>
              <a:ext cx="6907341" cy="628083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086600" y="339362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                           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27420" y="4327072"/>
              <a:ext cx="335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(</a:t>
              </a:r>
              <a:r>
                <a:rPr lang="en-US" dirty="0" smtClean="0"/>
                <a:t>                                     </a:t>
              </a:r>
              <a:r>
                <a:rPr lang="en-US" sz="1400" b="1" dirty="0" smtClean="0"/>
                <a:t>)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86600" y="60960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                       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809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9C3DAF1-B96C-4DC3-97FB-6EAF6E7C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C8102-B744-4D74-94D2-A19A362A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6/6/2019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0E62FA-9A53-4B77-BAF5-F9687637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Poor man’s introduction to Python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A24155-2C09-43FE-8BF9-BBA9C5C5F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CB4F1-E69D-4458-B775-B121381A0F5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BCD3A61-21B6-4E26-9AF5-BD066B0F41A7}"/>
              </a:ext>
            </a:extLst>
          </p:cNvPr>
          <p:cNvSpPr txBox="1">
            <a:spLocks/>
          </p:cNvSpPr>
          <p:nvPr/>
        </p:nvSpPr>
        <p:spPr bwMode="auto">
          <a:xfrm>
            <a:off x="1066800" y="76200"/>
            <a:ext cx="7772400" cy="662941"/>
          </a:xfrm>
          <a:prstGeom prst="rect">
            <a:avLst/>
          </a:prstGeom>
          <a:solidFill>
            <a:srgbClr val="3333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82880"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/>
              <a:t>Python Basics – Example (3)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1466" y="866860"/>
            <a:ext cx="10839934" cy="5914940"/>
            <a:chOff x="361466" y="866860"/>
            <a:chExt cx="10839934" cy="59149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266EB93-B23E-470E-A497-A5ED54903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66" y="866860"/>
              <a:ext cx="10839934" cy="59149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581400" y="5445580"/>
              <a:ext cx="5029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00B050"/>
                  </a:solidFill>
                </a:rPr>
                <a:t>(                                                 )</a:t>
              </a:r>
              <a:endParaRPr lang="en-US" sz="22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352133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</Template>
  <TotalTime>7355</TotalTime>
  <Words>855</Words>
  <Application>Microsoft Office PowerPoint</Application>
  <PresentationFormat>Custom</PresentationFormat>
  <Paragraphs>223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Beamer</vt:lpstr>
      <vt:lpstr>Poor man’s introduction to Python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Outline </vt:lpstr>
      <vt:lpstr> Determination of area under a curve Monte Carlo </vt:lpstr>
      <vt:lpstr>Outline </vt:lpstr>
      <vt:lpstr>Outline </vt:lpstr>
      <vt:lpstr>Outline </vt:lpstr>
      <vt:lpstr>Outline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Atta-Fynn</dc:creator>
  <cp:lastModifiedBy>Atta-fynn, Raymond</cp:lastModifiedBy>
  <cp:revision>178</cp:revision>
  <dcterms:created xsi:type="dcterms:W3CDTF">2019-01-03T22:48:04Z</dcterms:created>
  <dcterms:modified xsi:type="dcterms:W3CDTF">2019-06-10T22:33:25Z</dcterms:modified>
</cp:coreProperties>
</file>